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52" r:id="rId3"/>
    <p:sldMasterId id="2147483700" r:id="rId4"/>
  </p:sldMasterIdLst>
  <p:notesMasterIdLst>
    <p:notesMasterId r:id="rId6"/>
  </p:notesMasterIdLst>
  <p:handoutMasterIdLst>
    <p:handoutMasterId r:id="rId21"/>
  </p:handoutMasterIdLst>
  <p:sldIdLst>
    <p:sldId id="256" r:id="rId5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7" r:id="rId15"/>
    <p:sldId id="268" r:id="rId16"/>
    <p:sldId id="269" r:id="rId17"/>
    <p:sldId id="270" r:id="rId18"/>
    <p:sldId id="272" r:id="rId19"/>
    <p:sldId id="274" r:id="rId20"/>
  </p:sldIdLst>
  <p:sldSz cx="12192000" cy="6858000"/>
  <p:notesSz cx="6858000" cy="9144000"/>
  <p:custDataLst>
    <p:tags r:id="rId2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27CC5B7-B10F-49B9-A4FA-82E833913A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09"/>
        <p:guide pos="386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ad4e10c73_0_32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" name="Google Shape;359;gbad4e10c73_0_3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bde52d4d_1_8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fbde52d4d_1_8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g13fbde52d4d_1_8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bde52d4d_1_8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fbde52d4d_1_8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g13fbde52d4d_1_8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bde52d4d_1_8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fbde52d4d_1_8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g13fbde52d4d_1_8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bde52d4d_1_8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fbde52d4d_1_8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g13fbde52d4d_1_8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bde52d4d_1_8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fbde52d4d_1_8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g13fbde52d4d_1_8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bde52d4d_1_8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fbde52d4d_1_8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g13fbde52d4d_1_8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bde52d4d_1_8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fbde52d4d_1_8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g13fbde52d4d_1_8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fbde52d4d_1_8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fbde52d4d_1_8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" name="Google Shape;375;g13fbde52d4d_1_8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fbde52d4d_1_9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fbde52d4d_1_9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3" name="Google Shape;383;g13fbde52d4d_1_9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fbde52d4d_1_10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fbde52d4d_1_10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g13fbde52d4d_1_10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fbde52d4d_1_10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fbde52d4d_1_10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9" name="Google Shape;399;g13fbde52d4d_1_10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fbde52d4d_1_1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fbde52d4d_1_11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7" name="Google Shape;407;g13fbde52d4d_1_11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fbde52d4d_1_1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fbde52d4d_1_12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5" name="Google Shape;415;g13fbde52d4d_1_12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fbde52d4d_1_13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fbde52d4d_1_13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g13fbde52d4d_1_13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Title Slid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524000" y="112236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6000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subTitle" idx="1"/>
          </p:nvPr>
        </p:nvSpPr>
        <p:spPr>
          <a:xfrm>
            <a:off x="1524000" y="3602040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04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type="dt" idx="10"/>
          </p:nvPr>
        </p:nvSpPr>
        <p:spPr>
          <a:xfrm>
            <a:off x="489099" y="6441407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type="sldNum" idx="12"/>
          </p:nvPr>
        </p:nvSpPr>
        <p:spPr>
          <a:xfrm>
            <a:off x="8940800" y="6441407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2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5" name="Google Shape;75;p12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>
            <p:ph type="title"/>
          </p:nvPr>
        </p:nvSpPr>
        <p:spPr>
          <a:xfrm>
            <a:off x="6263967" y="248600"/>
            <a:ext cx="57528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13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2" name="Google Shape;82;p1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>
            <p:ph type="title"/>
          </p:nvPr>
        </p:nvSpPr>
        <p:spPr>
          <a:xfrm>
            <a:off x="97300" y="68867"/>
            <a:ext cx="52677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type="body" idx="1"/>
          </p:nvPr>
        </p:nvSpPr>
        <p:spPr>
          <a:xfrm>
            <a:off x="5925167" y="68867"/>
            <a:ext cx="6007200" cy="569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5893767" y="288567"/>
            <a:ext cx="5882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" name="Google Shape;88;p14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89" name="Google Shape;89;p14"/>
          <p:cNvSpPr txBox="1"/>
          <p:nvPr>
            <p:ph type="title" idx="2"/>
          </p:nvPr>
        </p:nvSpPr>
        <p:spPr>
          <a:xfrm>
            <a:off x="265833" y="288567"/>
            <a:ext cx="5246400" cy="634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0" name="Google Shape;90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>
            <p:ph type="body" idx="1"/>
          </p:nvPr>
        </p:nvSpPr>
        <p:spPr>
          <a:xfrm>
            <a:off x="5893767" y="2079767"/>
            <a:ext cx="5882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6" name="Google Shape;96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5920933" y="149900"/>
            <a:ext cx="59424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1" name="Google Shape;101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8" name="Google Shape;10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 1">
  <p:cSld name="CUSTOM_1_2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6230300" y="248600"/>
            <a:ext cx="57528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3" name="Google Shape;113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5798331" y="0"/>
            <a:ext cx="63936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-2" y="0"/>
            <a:ext cx="63936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643920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6705033" y="274333"/>
            <a:ext cx="52464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0" name="Google Shape;1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548930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5489300" y="0"/>
            <a:ext cx="6702900" cy="68580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25" name="Google Shape;125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9" name="Google Shape;129;p21"/>
          <p:cNvSpPr/>
          <p:nvPr/>
        </p:nvSpPr>
        <p:spPr>
          <a:xfrm>
            <a:off x="6702800" y="0"/>
            <a:ext cx="5489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31" name="Google Shape;131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dt" idx="10"/>
          </p:nvPr>
        </p:nvSpPr>
        <p:spPr>
          <a:xfrm>
            <a:off x="489099" y="6441407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sldNum" idx="12"/>
          </p:nvPr>
        </p:nvSpPr>
        <p:spPr>
          <a:xfrm>
            <a:off x="8940800" y="6445889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489099" y="286871"/>
            <a:ext cx="106869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>
            <p:ph type="body" idx="1"/>
          </p:nvPr>
        </p:nvSpPr>
        <p:spPr>
          <a:xfrm>
            <a:off x="489099" y="1379070"/>
            <a:ext cx="11296501" cy="495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2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36" name="Google Shape;136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241600" y="221000"/>
            <a:ext cx="5952900" cy="641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41" name="Google Shape;141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type="body" idx="1"/>
          </p:nvPr>
        </p:nvSpPr>
        <p:spPr>
          <a:xfrm>
            <a:off x="6816533" y="221000"/>
            <a:ext cx="5171100" cy="63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265833" y="274333"/>
            <a:ext cx="5955900" cy="590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46" name="Google Shape;146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0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type="title"/>
          </p:nvPr>
        </p:nvSpPr>
        <p:spPr>
          <a:xfrm>
            <a:off x="5986933" y="232867"/>
            <a:ext cx="6051600" cy="640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50" name="Google Shape;150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type="title"/>
          </p:nvPr>
        </p:nvSpPr>
        <p:spPr>
          <a:xfrm>
            <a:off x="6681367" y="108400"/>
            <a:ext cx="5319900" cy="652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59" name="Google Shape;159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/>
          <p:nvPr/>
        </p:nvSpPr>
        <p:spPr>
          <a:xfrm>
            <a:off x="5738067" y="0"/>
            <a:ext cx="64539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64" name="Google Shape;164;p28"/>
          <p:cNvSpPr txBox="1"/>
          <p:nvPr>
            <p:ph type="title"/>
          </p:nvPr>
        </p:nvSpPr>
        <p:spPr>
          <a:xfrm>
            <a:off x="6036299" y="274333"/>
            <a:ext cx="58860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6453930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139400" y="191367"/>
            <a:ext cx="6178800" cy="600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68" name="Google Shape;168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6453930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>
            <p:ph type="title"/>
          </p:nvPr>
        </p:nvSpPr>
        <p:spPr>
          <a:xfrm>
            <a:off x="6692067" y="149900"/>
            <a:ext cx="5433300" cy="648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72" name="Google Shape;172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4">
  <p:cSld name="CUSTOM_4_1_4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77" name="Google Shape;17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 sz="19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900"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4"/>
          <p:cNvSpPr txBox="1"/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2" name="Google Shape;32;p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/>
          <p:nvPr/>
        </p:nvSpPr>
        <p:spPr>
          <a:xfrm>
            <a:off x="5431500" y="0"/>
            <a:ext cx="67605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82" name="Google Shape;182;p32"/>
          <p:cNvSpPr txBox="1"/>
          <p:nvPr>
            <p:ph type="title"/>
          </p:nvPr>
        </p:nvSpPr>
        <p:spPr>
          <a:xfrm>
            <a:off x="5743898" y="274333"/>
            <a:ext cx="61656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 1">
  <p:cSld name="CUSTOM_4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676050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>
            <p:ph type="title"/>
          </p:nvPr>
        </p:nvSpPr>
        <p:spPr>
          <a:xfrm>
            <a:off x="70300" y="151833"/>
            <a:ext cx="6178800" cy="605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86" name="Google Shape;186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 1">
  <p:cSld name="CUSTOM_4_1_3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>
            <p:ph type="title"/>
          </p:nvPr>
        </p:nvSpPr>
        <p:spPr>
          <a:xfrm>
            <a:off x="125567" y="136067"/>
            <a:ext cx="5156400" cy="607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  <p:pic>
        <p:nvPicPr>
          <p:cNvPr id="191" name="Google Shape;191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type="body" idx="1"/>
          </p:nvPr>
        </p:nvSpPr>
        <p:spPr>
          <a:xfrm>
            <a:off x="5682733" y="267667"/>
            <a:ext cx="6318900" cy="63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pen Sans"/>
              <a:buNone/>
              <a:defRPr sz="4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95" name="Google Shape;195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97" name="Google Shape;197;p35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35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36"/>
          <p:cNvSpPr txBox="1"/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02" name="Google Shape;202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204" name="Google Shape;204;p36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6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37"/>
          <p:cNvSpPr txBox="1"/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9" name="Google Shape;209;p37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210" name="Google Shape;210;p3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39433" y="5619962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38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7" name="Google Shape;217;p3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2" name="Google Shape;222;p3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23" name="Google Shape;223;p3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wo Column">
  <p:cSld name="TITLE_AND_TWO_COLUMN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30" name="Google Shape;230;p4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5" name="Google Shape;235;p4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489100" y="2005561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4255680" y="2005561"/>
            <a:ext cx="33528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0" name="Google Shape;240;p41"/>
          <p:cNvSpPr txBox="1"/>
          <p:nvPr/>
        </p:nvSpPr>
        <p:spPr>
          <a:xfrm>
            <a:off x="8022231" y="2005561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1" name="Google Shape;241;p41"/>
          <p:cNvSpPr txBox="1"/>
          <p:nvPr/>
        </p:nvSpPr>
        <p:spPr>
          <a:xfrm>
            <a:off x="491227" y="1342392"/>
            <a:ext cx="33528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4260092" y="1342392"/>
            <a:ext cx="33528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8023127" y="1342367"/>
            <a:ext cx="33528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4" name="Google Shape;244;p41"/>
          <p:cNvSpPr txBox="1"/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7" name="Google Shape;247;p41"/>
          <p:cNvSpPr txBox="1"/>
          <p:nvPr>
            <p:ph type="title" idx="5"/>
          </p:nvPr>
        </p:nvSpPr>
        <p:spPr>
          <a:xfrm>
            <a:off x="4376083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6"/>
          <p:cNvSpPr txBox="1"/>
          <p:nvPr>
            <p:ph type="ctrTitle"/>
          </p:nvPr>
        </p:nvSpPr>
        <p:spPr>
          <a:xfrm>
            <a:off x="797133" y="2528566"/>
            <a:ext cx="10712100" cy="284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3200"/>
              <a:buNone/>
              <a:defRPr sz="3200">
                <a:solidFill>
                  <a:srgbClr val="FFC72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2" name="Google Shape;42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68301" y="1272158"/>
            <a:ext cx="5055365" cy="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52" name="Google Shape;252;p42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53" name="Google Shape;253;p42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 txBox="1"/>
          <p:nvPr/>
        </p:nvSpPr>
        <p:spPr>
          <a:xfrm>
            <a:off x="489100" y="2005561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491227" y="1342392"/>
            <a:ext cx="33528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7" name="Google Shape;257;p42"/>
          <p:cNvSpPr txBox="1"/>
          <p:nvPr>
            <p:ph type="body" idx="2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58" name="Google Shape;258;p42"/>
          <p:cNvSpPr txBox="1"/>
          <p:nvPr>
            <p:ph type="title" idx="3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2" name="Google Shape;262;p4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 txBox="1"/>
          <p:nvPr/>
        </p:nvSpPr>
        <p:spPr>
          <a:xfrm>
            <a:off x="496480" y="2005561"/>
            <a:ext cx="33528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5" name="Google Shape;265;p43"/>
          <p:cNvSpPr txBox="1"/>
          <p:nvPr/>
        </p:nvSpPr>
        <p:spPr>
          <a:xfrm>
            <a:off x="500892" y="1342392"/>
            <a:ext cx="33528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6" name="Google Shape;266;p43"/>
          <p:cNvSpPr txBox="1"/>
          <p:nvPr>
            <p:ph type="body" idx="1"/>
          </p:nvPr>
        </p:nvSpPr>
        <p:spPr>
          <a:xfrm>
            <a:off x="554867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67" name="Google Shape;267;p43"/>
          <p:cNvSpPr txBox="1"/>
          <p:nvPr>
            <p:ph type="title" idx="2"/>
          </p:nvPr>
        </p:nvSpPr>
        <p:spPr>
          <a:xfrm>
            <a:off x="616883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8" name="Google Shape;268;p43"/>
          <p:cNvSpPr txBox="1"/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72" name="Google Shape;272;p4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503831" y="2005561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504727" y="1342367"/>
            <a:ext cx="33528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76" name="Google Shape;276;p44"/>
          <p:cNvSpPr txBox="1"/>
          <p:nvPr>
            <p:ph type="body" idx="1"/>
          </p:nvPr>
        </p:nvSpPr>
        <p:spPr>
          <a:xfrm>
            <a:off x="581433" y="2057367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77" name="Google Shape;277;p44"/>
          <p:cNvSpPr txBox="1"/>
          <p:nvPr>
            <p:ph type="title" idx="2"/>
          </p:nvPr>
        </p:nvSpPr>
        <p:spPr>
          <a:xfrm>
            <a:off x="600700" y="1409167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8" name="Google Shape;278;p44"/>
          <p:cNvSpPr txBox="1"/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5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6" name="Google Shape;286;p46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87" name="Google Shape;287;p46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88" name="Google Shape;288;p46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95" name="Google Shape;295;p4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9" name="Google Shape;299;p4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0" name="Google Shape;300;p4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Only">
  <p:cSld name="3_Title Only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sldNum" idx="12"/>
          </p:nvPr>
        </p:nvSpPr>
        <p:spPr>
          <a:xfrm>
            <a:off x="8940800" y="6441407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6" name="Google Shape;306;p50"/>
          <p:cNvSpPr txBox="1"/>
          <p:nvPr>
            <p:ph type="title"/>
          </p:nvPr>
        </p:nvSpPr>
        <p:spPr>
          <a:xfrm>
            <a:off x="489100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307" name="Google Shape;307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40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 txBox="1"/>
          <p:nvPr>
            <p:ph type="body" idx="1"/>
          </p:nvPr>
        </p:nvSpPr>
        <p:spPr>
          <a:xfrm>
            <a:off x="489100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t" anchorCtr="0">
            <a:noAutofit/>
          </a:bodyPr>
          <a:lstStyle>
            <a:lvl1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4">
  <p:cSld name="TITLE_AND_BODY_2_1_4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12" name="Google Shape;312;p5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13" name="Google Shape;313;p5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51"/>
          <p:cNvSpPr txBox="1"/>
          <p:nvPr/>
        </p:nvSpPr>
        <p:spPr>
          <a:xfrm>
            <a:off x="489100" y="2005561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15" name="Google Shape;315;p51"/>
          <p:cNvSpPr txBox="1"/>
          <p:nvPr/>
        </p:nvSpPr>
        <p:spPr>
          <a:xfrm>
            <a:off x="4255680" y="2005561"/>
            <a:ext cx="3352800" cy="4193700"/>
          </a:xfrm>
          <a:prstGeom prst="rect">
            <a:avLst/>
          </a:prstGeom>
          <a:noFill/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16" name="Google Shape;316;p51"/>
          <p:cNvSpPr txBox="1"/>
          <p:nvPr/>
        </p:nvSpPr>
        <p:spPr>
          <a:xfrm>
            <a:off x="8022231" y="2010040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491227" y="1342392"/>
            <a:ext cx="3352800" cy="658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4260092" y="1342392"/>
            <a:ext cx="3352800" cy="658500"/>
          </a:xfrm>
          <a:prstGeom prst="rect">
            <a:avLst/>
          </a:prstGeom>
          <a:solidFill>
            <a:srgbClr val="0A3799"/>
          </a:solidFill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19" name="Google Shape;319;p51"/>
          <p:cNvSpPr txBox="1"/>
          <p:nvPr/>
        </p:nvSpPr>
        <p:spPr>
          <a:xfrm>
            <a:off x="8027607" y="1342367"/>
            <a:ext cx="3352800" cy="658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20" name="Google Shape;320;p51"/>
          <p:cNvSpPr txBox="1"/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type="title" idx="5"/>
          </p:nvPr>
        </p:nvSpPr>
        <p:spPr>
          <a:xfrm>
            <a:off x="4376083" y="1409200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25" name="Google Shape;325;p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Dark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gradFill>
            <a:gsLst>
              <a:gs pos="0">
                <a:srgbClr val="0A3799">
                  <a:alpha val="85882"/>
                  <a:alpha val="57300"/>
                </a:srgbClr>
              </a:gs>
              <a:gs pos="100000">
                <a:srgbClr val="0A6B7C">
                  <a:alpha val="85882"/>
                  <a:alpha val="573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48" name="Google Shape;48;p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29" name="Google Shape;329;p52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330" name="Google Shape;330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2745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Title Slide">
  <p:cSld name="TITLE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ctrTitle"/>
          </p:nvPr>
        </p:nvSpPr>
        <p:spPr>
          <a:xfrm>
            <a:off x="1524000" y="1122364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6000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1" name="Google Shape;341;p54"/>
          <p:cNvSpPr txBox="1"/>
          <p:nvPr>
            <p:ph type="subTitle" idx="1"/>
          </p:nvPr>
        </p:nvSpPr>
        <p:spPr>
          <a:xfrm>
            <a:off x="1524000" y="3602040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04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2" name="Google Shape;342;p54"/>
          <p:cNvSpPr txBox="1"/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3" name="Google Shape;343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4"/>
          <p:cNvSpPr txBox="1"/>
          <p:nvPr>
            <p:ph type="sldNum" idx="12"/>
          </p:nvPr>
        </p:nvSpPr>
        <p:spPr>
          <a:xfrm>
            <a:off x="8940800" y="6441407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55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48" name="Google Shape;348;p55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265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5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2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 sz="19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19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900"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4" name="Google Shape;354;p56"/>
          <p:cNvSpPr txBox="1"/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55" name="Google Shape;355;p56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6" name="Google Shape;356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1" name="Google Shape;51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53" name="Google Shape;53;p8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9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7" name="Google Shape;57;p9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10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3" name="Google Shape;63;p10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11"/>
          <p:cNvSpPr txBox="1"/>
          <p:nvPr>
            <p:ph type="sldNum" idx="12"/>
          </p:nvPr>
        </p:nvSpPr>
        <p:spPr>
          <a:xfrm>
            <a:off x="11285177" y="618058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599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8" Type="http://schemas.openxmlformats.org/officeDocument/2006/relationships/theme" Target="../theme/theme2.xml"/><Relationship Id="rId47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49.xml"/><Relationship Id="rId45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7.xml"/><Relationship Id="rId39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3.xml"/><Relationship Id="rId3" Type="http://schemas.openxmlformats.org/officeDocument/2006/relationships/slideLayout" Target="../slideLayouts/slideLayout6.xml"/><Relationship Id="rId29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3.xml"/><Relationship Id="rId2" Type="http://schemas.openxmlformats.org/officeDocument/2006/relationships/slideLayout" Target="../slideLayouts/slideLayout5.xml"/><Relationship Id="rId19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8940800" y="6445889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" name="Google Shape;11;p1"/>
          <p:cNvSpPr txBox="1"/>
          <p:nvPr/>
        </p:nvSpPr>
        <p:spPr>
          <a:xfrm>
            <a:off x="711201" y="500390"/>
            <a:ext cx="184731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 panose="020B0604020202020204"/>
              <a:buNone/>
            </a:pPr>
            <a:endParaRPr sz="1465" b="0" i="0" u="none" strike="noStrike" cap="none">
              <a:solidFill>
                <a:srgbClr val="1B3384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sp>
        <p:nvSpPr>
          <p:cNvPr id="12" name="Google Shape;12;p1"/>
          <p:cNvSpPr txBox="1"/>
          <p:nvPr>
            <p:ph type="dt" idx="10"/>
          </p:nvPr>
        </p:nvSpPr>
        <p:spPr>
          <a:xfrm>
            <a:off x="489099" y="6441407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489099" y="286871"/>
            <a:ext cx="106869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 panose="020B0604020202020204"/>
              <a:buNone/>
            </a:pPr>
            <a: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to edit Master title style</a:t>
            </a:r>
            <a:b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 two lines of text</a:t>
            </a:r>
            <a:endParaRPr sz="3735" b="1" i="0" u="none" strike="noStrike" cap="none">
              <a:solidFill>
                <a:srgbClr val="27327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489099" y="1379070"/>
            <a:ext cx="11296501" cy="494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6695" marR="0" lvl="0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</a:pPr>
            <a:r>
              <a:rPr lang="en-GB"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to edit Master text styles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20750" marR="0" lvl="1" indent="-3130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Second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14755" marR="0" lvl="2" indent="-2940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Third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379855" marR="0" lvl="3" indent="-2393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</a:pPr>
            <a:r>
              <a:rPr lang="en-GB"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Fourth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02105" marR="0" lvl="4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</a:pPr>
            <a:r>
              <a:rPr lang="en-GB"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Fifth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Font typeface="Open Sans SemiBold"/>
              <a:buNone/>
              <a:defRPr sz="53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34" name="Google Shape;334;p53"/>
          <p:cNvSpPr txBox="1"/>
          <p:nvPr/>
        </p:nvSpPr>
        <p:spPr>
          <a:xfrm>
            <a:off x="711201" y="500390"/>
            <a:ext cx="1848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 panose="020B0604020202020204"/>
              <a:buNone/>
            </a:pPr>
            <a:endParaRPr sz="1465" b="0" i="0" u="none" strike="noStrike" cap="none">
              <a:solidFill>
                <a:srgbClr val="1B3384"/>
              </a:solidFill>
              <a:latin typeface="Arial Narrow" panose="020B0606020202030204"/>
              <a:ea typeface="Arial Narrow" panose="020B0606020202030204"/>
              <a:cs typeface="Arial Narrow" panose="020B0606020202030204"/>
              <a:sym typeface="Arial Narrow" panose="020B0606020202030204"/>
            </a:endParaRPr>
          </a:p>
        </p:txBody>
      </p:sp>
      <p:sp>
        <p:nvSpPr>
          <p:cNvPr id="335" name="Google Shape;335;p53"/>
          <p:cNvSpPr txBox="1"/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336" name="Google Shape;336;p5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3"/>
          <p:cNvSpPr txBox="1"/>
          <p:nvPr/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 panose="020B0604020202020204"/>
              <a:buNone/>
            </a:pPr>
            <a: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to edit Master title style</a:t>
            </a:r>
            <a:b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3735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 two lines of text</a:t>
            </a:r>
            <a:endParaRPr sz="3735" b="1" i="0" u="none" strike="noStrike" cap="none">
              <a:solidFill>
                <a:srgbClr val="27327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8" name="Google Shape;338;p53"/>
          <p:cNvSpPr txBox="1"/>
          <p:nvPr/>
        </p:nvSpPr>
        <p:spPr>
          <a:xfrm>
            <a:off x="489099" y="1379070"/>
            <a:ext cx="11296500" cy="49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6695" marR="0" lvl="0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</a:pPr>
            <a:r>
              <a:rPr lang="en-GB"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to edit Master text styles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20750" marR="0" lvl="1" indent="-3130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Second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14755" marR="0" lvl="2" indent="-2940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Third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379855" marR="0" lvl="3" indent="-2393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</a:pPr>
            <a:r>
              <a:rPr lang="en-GB"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Fourth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02105" marR="0" lvl="4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</a:pPr>
            <a:r>
              <a:rPr lang="en-GB"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Fifth level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bugzilla.kernel.org/show_bug.cgi?id=218701" TargetMode="External"/><Relationship Id="rId1" Type="http://schemas.openxmlformats.org/officeDocument/2006/relationships/hyperlink" Target="https://syzkaller.appspot.com/upstrea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lore.kernel.org/all/1399548184-9534-2-git-send-email-ard.biesheuvel@linaro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10904989" y="6277253"/>
            <a:ext cx="9945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65" b="1">
                <a:solidFill>
                  <a:srgbClr val="FAB42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@risc_v</a:t>
            </a:r>
            <a:endParaRPr sz="1865">
              <a:solidFill>
                <a:srgbClr val="FAB4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62" name="Google Shape;362;p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376697" y="6240114"/>
            <a:ext cx="422540" cy="4225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 txBox="1"/>
          <p:nvPr/>
        </p:nvSpPr>
        <p:spPr>
          <a:xfrm>
            <a:off x="1236125" y="2589350"/>
            <a:ext cx="9797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GB" sz="4400" b="1">
                <a:solidFill>
                  <a:schemeClr val="lt1"/>
                </a:solidFill>
              </a:rPr>
              <a:t>Virtualization Gaps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</a:rPr>
              <a:t>March 29</a:t>
            </a:r>
            <a:r>
              <a:rPr lang="en-GB" sz="4400" b="1">
                <a:solidFill>
                  <a:schemeClr val="lt1"/>
                </a:solidFill>
              </a:rPr>
              <a:t>, 2023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lt1"/>
                </a:solidFill>
              </a:rPr>
              <a:t>Hypervisors SIG</a:t>
            </a:r>
            <a:br>
              <a:rPr lang="en-GB" sz="3200" b="1">
                <a:solidFill>
                  <a:schemeClr val="lt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0" name="Google Shape;370;p58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KVM_CONFIG_*/KVM_IOCTL_*</a:t>
            </a:r>
            <a:endParaRPr lang="en-US" altLang="en-GB"/>
          </a:p>
        </p:txBody>
      </p:sp>
      <p:sp>
        <p:nvSpPr>
          <p:cNvPr id="371" name="Google Shape;371;p58"/>
          <p:cNvSpPr txBox="1"/>
          <p:nvPr>
            <p:ph type="body" idx="1"/>
          </p:nvPr>
        </p:nvSpPr>
        <p:spPr>
          <a:xfrm>
            <a:off x="488950" y="975360"/>
            <a:ext cx="11296650" cy="2205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 b="1"/>
              <a:t>KVM_ASYNC_PF</a:t>
            </a:r>
            <a:endParaRPr lang="en-GB"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GB"/>
              <a:t>对应</a:t>
            </a:r>
            <a:r>
              <a:rPr lang="en-US" altLang="zh-CN"/>
              <a:t>RVI: Async page faults (needs software events)</a:t>
            </a:r>
            <a:endParaRPr lang="en-US" altLang="zh-CN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SBI (or Paravirt) support for virtualization</a:t>
            </a:r>
            <a:endParaRPr lang="en-GB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>
                <a:sym typeface="+mn-ea"/>
              </a:rPr>
              <a:t>para-virt software injected synchronous faults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-GB"/>
          </a:p>
        </p:txBody>
      </p:sp>
      <p:sp>
        <p:nvSpPr>
          <p:cNvPr id="2" name="Google Shape;371;p58"/>
          <p:cNvSpPr txBox="1"/>
          <p:nvPr/>
        </p:nvSpPr>
        <p:spPr>
          <a:xfrm>
            <a:off x="488950" y="2720340"/>
            <a:ext cx="11296650" cy="3411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72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en-GB" b="1"/>
              <a:t>KVM_IOCTL/CAP</a:t>
            </a:r>
            <a:endParaRPr lang="en-US" altLang="zh-CN"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en-GB" b="1">
                <a:sym typeface="+mn-ea"/>
              </a:rPr>
              <a:t>KVM_VCPU_INIT</a:t>
            </a:r>
            <a:endParaRPr lang="en-US" altLang="en-GB" b="1">
              <a:sym typeface="+mn-ea"/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en-GB" b="1">
                <a:sym typeface="+mn-ea"/>
              </a:rPr>
              <a:t>move to ioctl(KVM_VCPU_CREATE)</a:t>
            </a:r>
            <a:endParaRPr lang="en-GB" b="1">
              <a:sym typeface="+mn-e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b="1">
                <a:solidFill>
                  <a:srgbClr val="FF0000"/>
                </a:solidFill>
                <a:sym typeface="+mn-ea"/>
              </a:rPr>
              <a:t>KVM_CAP_DIRTY_LOG_</a:t>
            </a:r>
            <a:r>
              <a:rPr lang="en-US" altLang="en-GB" b="1">
                <a:solidFill>
                  <a:srgbClr val="FF0000"/>
                </a:solidFill>
                <a:sym typeface="+mn-ea"/>
              </a:rPr>
              <a:t>*</a:t>
            </a:r>
            <a:r>
              <a:rPr lang="en-US" altLang="en-GB" b="1">
                <a:sym typeface="+mn-ea"/>
              </a:rPr>
              <a:t> </a:t>
            </a:r>
            <a:endParaRPr lang="en-GB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对应RVI：Accelerating G-stage dirty page tracking</a:t>
            </a:r>
            <a:endParaRPr lang="en-GB"/>
          </a:p>
          <a:p>
            <a:pPr marL="1371600" lvl="4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>
                <a:sym typeface="+mn-ea"/>
              </a:rPr>
              <a:t>ISA support for better virtualization performance</a:t>
            </a:r>
            <a:endParaRPr lang="en-GB"/>
          </a:p>
          <a:p>
            <a:pPr marL="1828800" lvl="5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>
                <a:sym typeface="+mn-ea"/>
              </a:rPr>
              <a:t>RISC-V ISA support for faster dirty page tracking in G-stage</a:t>
            </a:r>
            <a:endParaRPr lang="en-GB">
              <a:sym typeface="+mn-ea"/>
            </a:endParaRPr>
          </a:p>
          <a:p>
            <a:pPr marL="1828800" lvl="5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-GB">
              <a:sym typeface="+mn-ea"/>
            </a:endParaRPr>
          </a:p>
          <a:p>
            <a:pPr marL="1828800" lvl="5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-GB">
              <a:sym typeface="+mn-ea"/>
            </a:endParaRPr>
          </a:p>
          <a:p>
            <a:pPr marL="1447800" lvl="5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GB">
              <a:sym typeface="+mn-ea"/>
            </a:endParaRPr>
          </a:p>
          <a:p>
            <a:pPr marL="1447800" lvl="5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GB">
              <a:sym typeface="+mn-ea"/>
            </a:endParaRPr>
          </a:p>
          <a:p>
            <a:pPr marL="1447800" lvl="5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GB">
              <a:sym typeface="+mn-ea"/>
            </a:endParaRPr>
          </a:p>
          <a:p>
            <a:pPr marL="1447800" lvl="5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GB">
              <a:sym typeface="+mn-ea"/>
            </a:endParaRPr>
          </a:p>
          <a:p>
            <a:pPr marL="1371600" lvl="4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0" name="Google Shape;370;p58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Linux mainline bug</a:t>
            </a:r>
            <a:endParaRPr lang="en-US" altLang="en-GB"/>
          </a:p>
        </p:txBody>
      </p:sp>
      <p:sp>
        <p:nvSpPr>
          <p:cNvPr id="4" name="Google Shape;371;p58"/>
          <p:cNvSpPr txBox="1"/>
          <p:nvPr/>
        </p:nvSpPr>
        <p:spPr>
          <a:xfrm>
            <a:off x="363855" y="1005205"/>
            <a:ext cx="11296650" cy="2205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72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b="1"/>
              <a:t>syzkaller</a:t>
            </a:r>
            <a:endParaRPr lang="en-US" altLang="zh-CN" b="1"/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>
                <a:hlinkClick r:id="rId1" action="ppaction://hlinkfile"/>
              </a:rPr>
              <a:t>https://syzkaller.appspot.com/upstream</a:t>
            </a:r>
            <a:endParaRPr lang="en-GB">
              <a:hlinkClick r:id="rId1" action="ppaction://hlinkfile"/>
            </a:endParaRPr>
          </a:p>
          <a:p>
            <a:pPr marL="1371600" lvl="4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GB"/>
              <a:t>开启全配置项，</a:t>
            </a:r>
            <a:r>
              <a:rPr lang="zh-CN" altLang="en-GB"/>
              <a:t>定期本地测试</a:t>
            </a:r>
            <a:r>
              <a:rPr lang="en-US" altLang="zh-CN"/>
              <a:t>syzkaller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-GB"/>
          </a:p>
        </p:txBody>
      </p:sp>
      <p:sp>
        <p:nvSpPr>
          <p:cNvPr id="5" name="Google Shape;371;p58"/>
          <p:cNvSpPr txBox="1"/>
          <p:nvPr/>
        </p:nvSpPr>
        <p:spPr>
          <a:xfrm>
            <a:off x="488950" y="3598545"/>
            <a:ext cx="11296650" cy="2205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72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zh-CN" altLang="en-US" b="1"/>
              <a:t>上层应用移植</a:t>
            </a:r>
            <a:r>
              <a:rPr lang="en-US" altLang="zh-CN" b="1"/>
              <a:t>/</a:t>
            </a:r>
            <a:r>
              <a:rPr lang="zh-CN" altLang="en-US" b="1"/>
              <a:t>生态完善</a:t>
            </a:r>
            <a:endParaRPr lang="en-US" altLang="zh-CN"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en-GB"/>
              <a:t>proot</a:t>
            </a:r>
            <a:r>
              <a:rPr lang="zh-CN" altLang="en-US"/>
              <a:t>移植：tracer can't change a0 in tracee when use ptrace syscall option in riscv</a:t>
            </a:r>
            <a:endParaRPr lang="zh-CN" altLang="en-US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>
                <a:hlinkClick r:id="rId2" action="ppaction://hlinkfile"/>
              </a:rPr>
              <a:t>https://bugzilla.kernel.org/show_bug.cgi?id=218701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0" name="Google Shape;370;p58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The difference in pure software </a:t>
            </a:r>
            <a:r>
              <a:rPr lang="en-US" altLang="en-GB"/>
              <a:t>in kernel</a:t>
            </a:r>
            <a:endParaRPr lang="en-US" altLang="en-GB"/>
          </a:p>
        </p:txBody>
      </p:sp>
      <p:sp>
        <p:nvSpPr>
          <p:cNvPr id="2" name="Google Shape;371;p58"/>
          <p:cNvSpPr txBox="1"/>
          <p:nvPr/>
        </p:nvSpPr>
        <p:spPr>
          <a:xfrm>
            <a:off x="130810" y="640080"/>
            <a:ext cx="15409545" cy="5304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72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sz="2665" b="1">
                <a:sym typeface="+mn-ea"/>
              </a:rPr>
              <a:t>simd</a:t>
            </a:r>
            <a:endParaRPr lang="en-US" altLang="zh-CN" sz="2665" b="1"/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GB" sz="2000">
                <a:sym typeface="+mn-ea"/>
                <a:hlinkClick r:id="rId1" action="ppaction://hlinkfile"/>
              </a:rPr>
              <a:t>https://lore.kernel.org/all/1399548184-9534-2-git-send-email-ard.biesheuvel@linaro.org/</a:t>
            </a:r>
            <a:endParaRPr lang="zh-CN" altLang="en-GB" sz="2000"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GB" sz="2400">
                <a:sym typeface="+mn-ea"/>
              </a:rPr>
              <a:t>是否和</a:t>
            </a:r>
            <a:r>
              <a:rPr lang="en-US" altLang="zh-CN" sz="2400">
                <a:sym typeface="+mn-ea"/>
              </a:rPr>
              <a:t>arm64</a:t>
            </a:r>
            <a:r>
              <a:rPr lang="zh-CN" altLang="en-US" sz="2400">
                <a:sym typeface="+mn-ea"/>
              </a:rPr>
              <a:t>硬件特性无关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Microsoft YaHei" charset="-122"/>
                <a:ea typeface="Microsoft YaHei" charset="-122"/>
                <a:sym typeface="+mn-ea"/>
              </a:rPr>
              <a:t>✔</a:t>
            </a:r>
            <a:endParaRPr lang="zh-CN" altLang="en-US" sz="2400"/>
          </a:p>
          <a:p>
            <a:pPr marL="1371600" lvl="4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US" sz="2400">
                <a:sym typeface="+mn-ea"/>
              </a:rPr>
              <a:t>是否需要</a:t>
            </a:r>
            <a:r>
              <a:rPr lang="en-US" altLang="zh-CN" sz="2400">
                <a:sym typeface="+mn-ea"/>
              </a:rPr>
              <a:t>RISC-V </a:t>
            </a:r>
            <a:r>
              <a:rPr lang="en-US" altLang="en-GB" sz="2400">
                <a:sym typeface="+mn-ea"/>
              </a:rPr>
              <a:t>ISA/Non-ISA</a:t>
            </a:r>
            <a:r>
              <a:rPr lang="zh-CN" altLang="en-US" sz="2400">
                <a:sym typeface="+mn-ea"/>
              </a:rPr>
              <a:t>提供支持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Microsoft YaHei" charset="-122"/>
                <a:ea typeface="Microsoft YaHei" charset="-122"/>
                <a:sym typeface="+mn-ea"/>
              </a:rPr>
              <a:t>✔</a:t>
            </a:r>
            <a:endParaRPr lang="zh-CN" altLang="en-US" sz="2400"/>
          </a:p>
          <a:p>
            <a:pPr marL="1828800" lvl="5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en-GB" sz="2400">
                <a:sym typeface="+mn-ea"/>
              </a:rPr>
              <a:t>linux-riscv</a:t>
            </a:r>
            <a:r>
              <a:rPr lang="zh-CN" altLang="en-US" sz="2400">
                <a:sym typeface="+mn-ea"/>
              </a:rPr>
              <a:t>是否存在平替方案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Microsoft YaHei" charset="-122"/>
                <a:ea typeface="Microsoft YaHei" charset="-122"/>
                <a:sym typeface="+mn-ea"/>
              </a:rPr>
              <a:t>✔</a:t>
            </a:r>
            <a:endParaRPr lang="zh-CN" altLang="en-US" sz="2400"/>
          </a:p>
          <a:p>
            <a:pPr marL="2286000" lvl="6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GB" sz="2400">
                <a:sym typeface="+mn-ea"/>
              </a:rPr>
              <a:t>可引入</a:t>
            </a:r>
            <a:endParaRPr lang="en-US" altLang="zh-CN" sz="2400" b="1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b="1"/>
              <a:t>ftrace</a:t>
            </a:r>
            <a:endParaRPr lang="en-US" altLang="zh-CN" b="1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b="1"/>
              <a:t>pmu/perf</a:t>
            </a:r>
            <a:endParaRPr lang="en-US" altLang="zh-CN" b="1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b="1"/>
              <a:t>debug</a:t>
            </a:r>
            <a:endParaRPr lang="en-US" altLang="zh-CN" b="1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b="1"/>
              <a:t>...</a:t>
            </a:r>
            <a:endParaRPr lang="en-US" altLang="zh-CN"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0" name="Google Shape;370;p58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KVM API diff on x86/arm64/riscv</a:t>
            </a:r>
            <a:endParaRPr lang="en-US" altLang="en-GB"/>
          </a:p>
        </p:txBody>
      </p:sp>
      <p:sp>
        <p:nvSpPr>
          <p:cNvPr id="2" name="Google Shape;371;p58"/>
          <p:cNvSpPr txBox="1"/>
          <p:nvPr/>
        </p:nvSpPr>
        <p:spPr>
          <a:xfrm>
            <a:off x="393065" y="695325"/>
            <a:ext cx="15409545" cy="5304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72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sz="2665" b="1"/>
              <a:t>uapi: kvm ioctl</a:t>
            </a:r>
            <a:endParaRPr lang="en-US" altLang="zh-CN" sz="2665" b="1"/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sym typeface="+mn-ea"/>
              </a:rPr>
              <a:t>system-ioctl: (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x86: 11, arm64: 4, riscv: 4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sym typeface="+mn-ea"/>
              </a:rPr>
              <a:t>vm-ioctl: (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x86: 52,arm64: 22, riscv: 8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sym typeface="+mn-ea"/>
              </a:rPr>
              <a:t>vcpu-ioctl: (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x86: 41, arm64: 19, riscv: 7</a:t>
            </a:r>
            <a:r>
              <a:rPr lang="en-US" altLang="zh-CN" sz="2400">
                <a:sym typeface="+mn-ea"/>
              </a:rPr>
              <a:t>)</a:t>
            </a:r>
            <a:endParaRPr lang="zh-CN" altLang="en-GB" sz="2400">
              <a:sym typeface="+mn-ea"/>
            </a:endParaRP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sz="2665" b="1"/>
              <a:t>KVM_CAP_xyz</a:t>
            </a:r>
            <a:endParaRPr lang="en-US" altLang="zh-CN" sz="2400" b="1"/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sym typeface="+mn-ea"/>
              </a:rPr>
              <a:t>x86: 60, arm64: 42, riscv: 13 (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riscv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特定的暂无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: KVM_CAP_RISCV_*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sym typeface="+mn-ea"/>
              </a:rPr>
              <a:t>capabilities that can be enabled on vCPUs</a:t>
            </a:r>
            <a:endParaRPr lang="en-US" altLang="zh-CN" sz="2400"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sym typeface="+mn-ea"/>
              </a:rPr>
              <a:t>capabilities that can be enabled on VMs</a:t>
            </a:r>
            <a:endParaRPr lang="en-US" altLang="zh-CN" sz="2400"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sym typeface="+mn-ea"/>
              </a:rPr>
              <a:t>o</a:t>
            </a:r>
            <a:r>
              <a:rPr lang="zh-CN" altLang="en-GB" sz="2400">
                <a:sym typeface="+mn-ea"/>
              </a:rPr>
              <a:t>ther capabilities</a:t>
            </a:r>
            <a:endParaRPr lang="zh-CN" altLang="en-GB" sz="2400">
              <a:sym typeface="+mn-ea"/>
            </a:endParaRP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b="1"/>
              <a:t>vCPU-Requests</a:t>
            </a:r>
            <a:endParaRPr lang="en-US" altLang="zh-CN" b="1"/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en-GB"/>
              <a:t>bool kvm_check_request(int req, struct kvm_vcpu *vcpu);</a:t>
            </a:r>
            <a:endParaRPr lang="en-US" altLang="en-GB"/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en-GB"/>
              <a:t>void kvm_make_request(int req, struct kvm_vcpu *vcpu);</a:t>
            </a:r>
            <a:endParaRPr lang="en-US" altLang="en-GB"/>
          </a:p>
          <a:p>
            <a:pPr marL="1371600" lvl="4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en-GB"/>
              <a:t>kvm_vcpu_kick()  =&gt; vcpu_x handle requests...</a:t>
            </a:r>
            <a:endParaRPr lang="en-US" altLang="zh-CN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0" name="Google Shape;370;p58"/>
          <p:cNvSpPr txBox="1"/>
          <p:nvPr>
            <p:ph type="title"/>
          </p:nvPr>
        </p:nvSpPr>
        <p:spPr>
          <a:xfrm>
            <a:off x="393214" y="-149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ym typeface="+mn-ea"/>
              </a:rPr>
              <a:t>KVM_CAP_xyz</a:t>
            </a:r>
            <a:endParaRPr lang="en-US" altLang="en-GB"/>
          </a:p>
        </p:txBody>
      </p:sp>
      <p:sp>
        <p:nvSpPr>
          <p:cNvPr id="2" name="Google Shape;371;p58"/>
          <p:cNvSpPr txBox="1"/>
          <p:nvPr/>
        </p:nvSpPr>
        <p:spPr>
          <a:xfrm>
            <a:off x="393065" y="163195"/>
            <a:ext cx="15409545" cy="7710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72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sz="2665" b="1"/>
              <a:t>capabilities that can be enabled on VMs</a:t>
            </a:r>
            <a:endParaRPr lang="en-US" altLang="zh-CN" sz="2665" b="1"/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095" b="1">
                <a:solidFill>
                  <a:srgbClr val="0070C0"/>
                </a:solidFill>
                <a:sym typeface="+mn-ea"/>
              </a:rPr>
              <a:t>1) set:</a:t>
            </a:r>
            <a:r>
              <a:rPr lang="en-US" altLang="zh-CN" sz="2095">
                <a:solidFill>
                  <a:srgbClr val="0070C0"/>
                </a:solidFill>
                <a:sym typeface="+mn-ea"/>
              </a:rPr>
              <a:t> </a:t>
            </a:r>
            <a:r>
              <a:rPr lang="zh-CN" altLang="en-GB" sz="2095">
                <a:sym typeface="+mn-ea"/>
              </a:rPr>
              <a:t>kvm_vm_ioctl_enable_cap_generic</a:t>
            </a:r>
            <a:endParaRPr lang="zh-CN" altLang="en-GB" sz="2095">
              <a:sym typeface="+mn-ea"/>
            </a:endParaRPr>
          </a:p>
          <a:p>
            <a:pPr marL="1371600" lvl="4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altLang="en-GB" sz="2095">
                <a:sym typeface="+mn-ea"/>
              </a:rPr>
              <a:t>switch(flag)</a:t>
            </a:r>
            <a:endParaRPr lang="zh-CN" altLang="en-GB" sz="2095">
              <a:sym typeface="+mn-ea"/>
            </a:endParaRPr>
          </a:p>
          <a:p>
            <a:pPr marL="990600" lvl="4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zh-CN" sz="2095">
                <a:sym typeface="+mn-ea"/>
              </a:rPr>
              <a:t>       </a:t>
            </a:r>
            <a:r>
              <a:rPr lang="zh-CN" altLang="en-GB" sz="2095">
                <a:sym typeface="+mn-ea"/>
              </a:rPr>
              <a:t>case xxx: //...	</a:t>
            </a:r>
            <a:endParaRPr lang="zh-CN" altLang="en-GB" sz="2095">
              <a:sym typeface="+mn-ea"/>
            </a:endParaRPr>
          </a:p>
          <a:p>
            <a:pPr marL="990600" lvl="4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altLang="en-GB" sz="2095">
                <a:sym typeface="+mn-ea"/>
              </a:rPr>
              <a:t> </a:t>
            </a:r>
            <a:r>
              <a:rPr lang="en-US" altLang="zh-CN" sz="2095">
                <a:sym typeface="+mn-ea"/>
              </a:rPr>
              <a:t>      </a:t>
            </a:r>
            <a:r>
              <a:rPr lang="zh-CN" altLang="en-GB" sz="2095">
                <a:sym typeface="+mn-ea"/>
              </a:rPr>
              <a:t>default: kvm_vm_ioctl_enable_cap //arch相关</a:t>
            </a:r>
            <a:endParaRPr lang="zh-CN" altLang="en-GB" sz="2095">
              <a:sym typeface="+mn-ea"/>
            </a:endParaRPr>
          </a:p>
          <a:p>
            <a:pPr marL="990600" lvl="4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altLang="en-GB" sz="2095">
                <a:sym typeface="+mn-ea"/>
              </a:rPr>
              <a:t> </a:t>
            </a:r>
            <a:r>
              <a:rPr lang="en-US" altLang="zh-CN" sz="2095">
                <a:sym typeface="+mn-ea"/>
              </a:rPr>
              <a:t>      </a:t>
            </a:r>
            <a:r>
              <a:rPr lang="zh-CN" altLang="en-GB" sz="2095">
                <a:sym typeface="+mn-ea"/>
              </a:rPr>
              <a:t>/* x86</a:t>
            </a:r>
            <a:r>
              <a:rPr lang="en-US" altLang="zh-CN" sz="2095">
                <a:sym typeface="+mn-ea"/>
              </a:rPr>
              <a:t>/arm64/riscv</a:t>
            </a:r>
            <a:r>
              <a:rPr lang="zh-CN" altLang="en-GB" sz="2095">
                <a:sym typeface="+mn-ea"/>
              </a:rPr>
              <a:t> */</a:t>
            </a:r>
            <a:endParaRPr lang="zh-CN" altLang="en-GB" sz="2095">
              <a:sym typeface="+mn-ea"/>
            </a:endParaRPr>
          </a:p>
          <a:p>
            <a:pPr marL="990600" lvl="4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altLang="en-GB" sz="2095">
                <a:sym typeface="+mn-ea"/>
              </a:rPr>
              <a:t> </a:t>
            </a:r>
            <a:r>
              <a:rPr lang="en-US" altLang="zh-CN" sz="2095">
                <a:sym typeface="+mn-ea"/>
              </a:rPr>
              <a:t>         case </a:t>
            </a:r>
            <a:r>
              <a:rPr lang="zh-CN" altLang="en-GB" sz="2095">
                <a:sym typeface="+mn-ea"/>
              </a:rPr>
              <a:t> </a:t>
            </a:r>
            <a:r>
              <a:rPr lang="en-US" altLang="zh-CN" sz="2095">
                <a:solidFill>
                  <a:srgbClr val="FF0000"/>
                </a:solidFill>
                <a:sym typeface="+mn-ea"/>
              </a:rPr>
              <a:t>KVM_CAP_ARM_MTE</a:t>
            </a:r>
            <a:r>
              <a:rPr lang="en-US" altLang="zh-CN" sz="2095">
                <a:sym typeface="+mn-ea"/>
              </a:rPr>
              <a:t>: </a:t>
            </a:r>
            <a:endParaRPr lang="en-US" altLang="zh-CN" sz="2095">
              <a:sym typeface="+mn-ea"/>
            </a:endParaRPr>
          </a:p>
          <a:p>
            <a:pPr marL="1447800" lvl="5" indent="4572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zh-CN" sz="2095">
                <a:sym typeface="+mn-ea"/>
              </a:rPr>
              <a:t>  set_bit(</a:t>
            </a:r>
            <a:r>
              <a:rPr lang="en-US" altLang="zh-CN" sz="2095">
                <a:solidFill>
                  <a:srgbClr val="FF0000"/>
                </a:solidFill>
                <a:sym typeface="+mn-ea"/>
              </a:rPr>
              <a:t>KVM_ARCH_FLAG_MTE_ENABLED</a:t>
            </a:r>
            <a:r>
              <a:rPr lang="en-US" altLang="zh-CN" sz="2095">
                <a:sym typeface="+mn-ea"/>
              </a:rPr>
              <a:t>, &amp;kvm-&gt;arch.flags);</a:t>
            </a:r>
            <a:endParaRPr lang="en-US" altLang="zh-CN" sz="2095" b="1">
              <a:solidFill>
                <a:srgbClr val="0070C0"/>
              </a:solidFill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095" b="1">
                <a:solidFill>
                  <a:srgbClr val="0070C0"/>
                </a:solidFill>
                <a:sym typeface="+mn-ea"/>
              </a:rPr>
              <a:t>2) check: </a:t>
            </a:r>
            <a:r>
              <a:rPr lang="en-US" altLang="zh-CN" sz="2095">
                <a:solidFill>
                  <a:schemeClr val="tx1"/>
                </a:solidFill>
                <a:sym typeface="+mn-ea"/>
              </a:rPr>
              <a:t>kvm_vm_ioctl_check_extension</a:t>
            </a:r>
            <a:endParaRPr lang="en-US" altLang="zh-CN" sz="2095" b="1">
              <a:solidFill>
                <a:srgbClr val="0070C0"/>
              </a:solidFill>
              <a:sym typeface="+mn-ea"/>
            </a:endParaRPr>
          </a:p>
          <a:p>
            <a:pPr marL="1371600" lvl="4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095">
                <a:solidFill>
                  <a:schemeClr val="tx1"/>
                </a:solidFill>
                <a:sym typeface="+mn-ea"/>
              </a:rPr>
              <a:t>case KVM_CAP_ARM_MTE: r = system_supports_mte();</a:t>
            </a:r>
            <a:endParaRPr lang="en-US" altLang="zh-CN" sz="2095">
              <a:solidFill>
                <a:schemeClr val="tx1"/>
              </a:solidFill>
              <a:sym typeface="+mn-ea"/>
            </a:endParaRPr>
          </a:p>
          <a:p>
            <a:pPr marL="1828800" lvl="5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1830">
                <a:solidFill>
                  <a:schemeClr val="tx1"/>
                </a:solidFill>
                <a:sym typeface="+mn-ea"/>
              </a:rPr>
              <a:t>alternative_has_cap_unlikely(</a:t>
            </a:r>
            <a:r>
              <a:rPr lang="en-US" altLang="zh-CN" sz="1830">
                <a:solidFill>
                  <a:srgbClr val="FF0000"/>
                </a:solidFill>
                <a:sym typeface="+mn-ea"/>
              </a:rPr>
              <a:t>ARM64_MTE</a:t>
            </a:r>
            <a:r>
              <a:rPr lang="en-US" altLang="zh-CN" sz="1830">
                <a:solidFill>
                  <a:schemeClr val="tx1"/>
                </a:solidFill>
                <a:sym typeface="+mn-ea"/>
              </a:rPr>
              <a:t>);</a:t>
            </a:r>
            <a:endParaRPr lang="en-US" altLang="zh-CN" sz="1830">
              <a:solidFill>
                <a:schemeClr val="tx1"/>
              </a:solidFill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095" b="1">
                <a:solidFill>
                  <a:srgbClr val="0070C0"/>
                </a:solidFill>
                <a:sym typeface="+mn-ea"/>
              </a:rPr>
              <a:t>3) use: </a:t>
            </a:r>
            <a:r>
              <a:rPr lang="en-US" altLang="zh-CN" sz="2095">
                <a:solidFill>
                  <a:schemeClr val="tx1"/>
                </a:solidFill>
                <a:sym typeface="+mn-ea"/>
              </a:rPr>
              <a:t>kvm_mte_xxx { if(!kvm_has_mte(kvm)) return; }</a:t>
            </a:r>
            <a:endParaRPr lang="en-US" altLang="zh-CN" sz="2095" b="1">
              <a:solidFill>
                <a:schemeClr val="tx1"/>
              </a:solidFill>
              <a:sym typeface="+mn-ea"/>
            </a:endParaRPr>
          </a:p>
          <a:p>
            <a:pPr marL="1371600" lvl="4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095">
                <a:solidFill>
                  <a:schemeClr val="tx1"/>
                </a:solidFill>
                <a:sym typeface="+mn-ea"/>
              </a:rPr>
              <a:t>#define kvm_has_mte(kvm)</a:t>
            </a:r>
            <a:r>
              <a:rPr lang="en-US" altLang="zh-CN" sz="2095" b="1">
                <a:solidFill>
                  <a:srgbClr val="0070C0"/>
                </a:solidFill>
                <a:sym typeface="+mn-ea"/>
              </a:rPr>
              <a:t>					</a:t>
            </a:r>
            <a:endParaRPr lang="en-US" altLang="zh-CN" sz="2095" b="1">
              <a:solidFill>
                <a:srgbClr val="0070C0"/>
              </a:solidFill>
              <a:sym typeface="+mn-ea"/>
            </a:endParaRPr>
          </a:p>
          <a:p>
            <a:pPr marL="1447800" lvl="5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zh-CN" sz="1745">
                <a:sym typeface="+mn-ea"/>
              </a:rPr>
              <a:t> (system_supports_mte() &amp;&amp; </a:t>
            </a:r>
            <a:endParaRPr lang="en-US" altLang="zh-CN" sz="1745">
              <a:sym typeface="+mn-ea"/>
            </a:endParaRPr>
          </a:p>
          <a:p>
            <a:pPr marL="1447800" lvl="5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zh-CN" sz="1745">
                <a:sym typeface="+mn-ea"/>
              </a:rPr>
              <a:t> </a:t>
            </a:r>
            <a:r>
              <a:rPr lang="en-US" altLang="zh-CN" sz="2000">
                <a:sym typeface="+mn-ea"/>
              </a:rPr>
              <a:t>test_bit(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KVM_ARCH_FLAG_MTE_ENABLED</a:t>
            </a:r>
            <a:r>
              <a:rPr lang="en-US" altLang="zh-CN" sz="2000">
                <a:sym typeface="+mn-ea"/>
              </a:rPr>
              <a:t>, &amp;(kvm)-&gt;arch.flags))</a:t>
            </a:r>
            <a:endParaRPr lang="en-US" altLang="zh-CN" sz="2000">
              <a:sym typeface="+mn-ea"/>
            </a:endParaRP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sz="2665" b="1"/>
              <a:t>capabilities that can be enabled on vCPUs</a:t>
            </a:r>
            <a:endParaRPr lang="en-US" altLang="zh-CN" sz="2665" b="1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b="1"/>
              <a:t>other abilities</a:t>
            </a:r>
            <a:endParaRPr lang="en-US" altLang="zh-CN" b="1"/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-US" altLang="zh-CN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0" name="Google Shape;370;p58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Kernel selftests: tools/testing/selftests</a:t>
            </a:r>
            <a:endParaRPr lang="en-US" altLang="en-GB"/>
          </a:p>
        </p:txBody>
      </p:sp>
      <p:sp>
        <p:nvSpPr>
          <p:cNvPr id="2" name="Google Shape;371;p58"/>
          <p:cNvSpPr txBox="1"/>
          <p:nvPr/>
        </p:nvSpPr>
        <p:spPr>
          <a:xfrm>
            <a:off x="223520" y="109855"/>
            <a:ext cx="15409545" cy="7136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72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67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638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erriweather Sans"/>
              <a:buChar char="-"/>
              <a:defRPr sz="2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734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 panose="020B0604020202020204"/>
              <a:buChar char="»"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sz="2665" b="1"/>
              <a:t>what kind of tests?</a:t>
            </a:r>
            <a:endParaRPr lang="en-US" altLang="zh-CN" sz="2665" b="1"/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ea typeface="SimSun" panose="02010600030101010101" pitchFamily="2" charset="-122"/>
                <a:sym typeface="+mn-ea"/>
              </a:rPr>
              <a:t>White and black box</a:t>
            </a:r>
            <a:endParaRPr lang="en-US" altLang="zh-CN" sz="2400">
              <a:ea typeface="SimSun" panose="02010600030101010101" pitchFamily="2" charset="-122"/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ea typeface="SimSun" panose="02010600030101010101" pitchFamily="2" charset="-122"/>
                <a:sym typeface="+mn-ea"/>
              </a:rPr>
              <a:t>Unit and functional</a:t>
            </a:r>
            <a:endParaRPr lang="en-US" altLang="zh-CN" sz="2400">
              <a:ea typeface="SimSun" panose="02010600030101010101" pitchFamily="2" charset="-122"/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ea typeface="SimSun" panose="02010600030101010101" pitchFamily="2" charset="-122"/>
                <a:sym typeface="+mn-ea"/>
              </a:rPr>
              <a:t>Hardware dependent</a:t>
            </a:r>
            <a:endParaRPr lang="en-US" altLang="zh-CN" sz="2400">
              <a:ea typeface="SimSun" panose="02010600030101010101" pitchFamily="2" charset="-122"/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ea typeface="SimSun" panose="02010600030101010101" pitchFamily="2" charset="-122"/>
                <a:sym typeface="+mn-ea"/>
              </a:rPr>
              <a:t>Stress and performance</a:t>
            </a:r>
            <a:endParaRPr lang="en-US" altLang="zh-CN" sz="2400">
              <a:ea typeface="SimSun" panose="02010600030101010101" pitchFamily="2" charset="-122"/>
              <a:sym typeface="+mn-ea"/>
            </a:endParaRP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sz="2665" b="1"/>
              <a:t>x86: 33</a:t>
            </a:r>
            <a:endParaRPr lang="en-US" altLang="zh-CN" sz="2665" b="1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sz="2665" b="1"/>
              <a:t>arm64: 65 </a:t>
            </a:r>
            <a:endParaRPr lang="en-US" altLang="zh-CN" sz="2665" b="1"/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sym typeface="+mn-ea"/>
              </a:rPr>
              <a:t>abi</a:t>
            </a:r>
            <a:endParaRPr lang="en-US" altLang="zh-CN" sz="2400"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sym typeface="+mn-ea"/>
              </a:rPr>
              <a:t>bti/fpsimd/mte/pauth</a:t>
            </a:r>
            <a:endParaRPr lang="en-US" altLang="zh-CN" sz="2400">
              <a:sym typeface="+mn-ea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 sz="2400">
                <a:sym typeface="+mn-ea"/>
              </a:rPr>
              <a:t>signal</a:t>
            </a:r>
            <a:endParaRPr lang="zh-CN" altLang="en-GB" sz="2400">
              <a:sym typeface="+mn-ea"/>
            </a:endParaRP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US" altLang="zh-CN" b="1"/>
              <a:t>riscv: 8</a:t>
            </a:r>
            <a:endParaRPr lang="en-US" altLang="zh-CN" b="1"/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>
                <a:ea typeface="SimSun" panose="02010600030101010101" pitchFamily="2" charset="-122"/>
              </a:rPr>
              <a:t>hwprobe</a:t>
            </a:r>
            <a:endParaRPr lang="en-US" altLang="zh-CN">
              <a:ea typeface="SimSun" panose="02010600030101010101" pitchFamily="2" charset="-122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>
                <a:ea typeface="SimSun" panose="02010600030101010101" pitchFamily="2" charset="-122"/>
              </a:rPr>
              <a:t>mm</a:t>
            </a:r>
            <a:endParaRPr lang="en-US" altLang="zh-CN">
              <a:ea typeface="SimSun" panose="02010600030101010101" pitchFamily="2" charset="-122"/>
            </a:endParaRPr>
          </a:p>
          <a:p>
            <a:pPr marL="914400" lvl="3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zh-CN">
                <a:ea typeface="SimSun" panose="02010600030101010101" pitchFamily="2" charset="-122"/>
              </a:rPr>
              <a:t>vector</a:t>
            </a:r>
            <a:endParaRPr lang="en-US" altLang="zh-CN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0" name="Google Shape;370;p58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Survey of RISC-V virtualization gaps</a:t>
            </a:r>
            <a:endParaRPr lang="en-GB"/>
          </a:p>
        </p:txBody>
      </p:sp>
      <p:sp>
        <p:nvSpPr>
          <p:cNvPr id="371" name="Google Shape;371;p58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Major architectures (x86_64, ARM64, etc) have virtualization support in various parts of the overall system</a:t>
            </a:r>
            <a:endParaRPr lang="en-GB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Based on above, we have following high-level gap areas: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SBI (or Paravirt) support for virtualization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ISA support for better virtualization performance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Non-ISA support for virtualization</a:t>
            </a:r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8" name="Google Shape;378;p59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SBI (or Paravirt) support for virtualization</a:t>
            </a:r>
            <a:endParaRPr lang="en-GB"/>
          </a:p>
        </p:txBody>
      </p:sp>
      <p:sp>
        <p:nvSpPr>
          <p:cNvPr id="379" name="Google Shape;379;p59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 sz="2400"/>
              <a:t>Improved early boot time prints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and platform agnostic way for early boot time prints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SBI DBCN extension along with a proof-of-concept implementation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 sz="2400"/>
              <a:t>Steal time accounting (well-defined problem across architectures)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for reporting stolen time to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SBI STA extension (proof-of-concept work-in-progress)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 sz="2400"/>
              <a:t>Time scaling (well-defined problem across architectures)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for reporting timer frequency changes to Guest/VM at runtime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None</a:t>
            </a:r>
            <a:endParaRPr sz="26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86" name="Google Shape;386;p60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SBI (or Paravirt) support for virtualization</a:t>
            </a:r>
            <a:endParaRPr lang="en-GB"/>
          </a:p>
        </p:txBody>
      </p:sp>
      <p:sp>
        <p:nvSpPr>
          <p:cNvPr id="387" name="Google Shape;387;p60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/>
              <a:t>Async page faults </a:t>
            </a:r>
            <a:r>
              <a:rPr lang="en-GB" sz="2400"/>
              <a:t>(well-defined problem across architectures)</a:t>
            </a:r>
            <a:endParaRPr lang="en-GB"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for reporting swapped-out G-stage pages to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Dependency:</a:t>
            </a:r>
            <a:r>
              <a:rPr lang="en-GB" sz="2000"/>
              <a:t> para-virt software injected synchronous faults (see below)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None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/>
              <a:t>Software injected synchronous faults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for injecting non-maskable synchronous faults to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 </a:t>
            </a:r>
            <a:r>
              <a:rPr lang="en-GB" sz="2000"/>
              <a:t>None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 sz="2650"/>
              <a:t>Scalable confidential compute architecture</a:t>
            </a:r>
            <a:endParaRPr sz="265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to support scalable confidential compute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AP-TEE TG</a:t>
            </a:r>
            <a:r>
              <a:rPr lang="en-GB" sz="2000"/>
              <a:t>, PRS TG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CoVE specification (v0.6 sent to ARC for review in prep for PR)</a:t>
            </a:r>
            <a:br>
              <a:rPr lang="en-GB" sz="2000"/>
            </a:b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4" name="Google Shape;394;p61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SBI (or Paravirt) support for virtualization</a:t>
            </a:r>
            <a:endParaRPr lang="en-GB"/>
          </a:p>
        </p:txBody>
      </p:sp>
      <p:sp>
        <p:nvSpPr>
          <p:cNvPr id="395" name="Google Shape;395;p61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PMU snapshot (for both Host and Guest/VM)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to provide PMU support in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Related ISA support:</a:t>
            </a:r>
            <a:r>
              <a:rPr lang="en-GB" sz="2000"/>
              <a:t> Priv v1.12 M-mode HPM counters (ratified), Sscofpmf (ratified)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Existing solution:</a:t>
            </a:r>
            <a:r>
              <a:rPr lang="en-GB" sz="2000"/>
              <a:t> SBI PMU extension defined by SBI v1.0 (ratified)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Performance Analysis SIG,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r>
              <a:rPr lang="en-GB" sz="2000"/>
              <a:t>, OS-A SEE TG, OS-A Platform TG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None (May be improvements to existing SBI PMU extension for performance ?)</a:t>
            </a:r>
            <a:endParaRPr sz="20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Native debugging (for both Host and Guest/VM)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Hypervisor agnostic way to provide native debugging in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Related ISA support:</a:t>
            </a:r>
            <a:r>
              <a:rPr lang="en-GB" sz="2000"/>
              <a:t> Sdtrig extension (stable)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Hypervisors SIG, </a:t>
            </a:r>
            <a:r>
              <a:rPr lang="en-GB" sz="2000" u="sng"/>
              <a:t>Debug TG</a:t>
            </a:r>
            <a:r>
              <a:rPr lang="en-GB" sz="2000"/>
              <a:t>, </a:t>
            </a:r>
            <a:r>
              <a:rPr lang="en-GB" sz="2000" u="sng"/>
              <a:t>PRS</a:t>
            </a:r>
            <a:r>
              <a:rPr lang="en-GB" sz="2000" u="sng"/>
              <a:t> TG</a:t>
            </a:r>
            <a:r>
              <a:rPr lang="en-GB" sz="2000"/>
              <a:t>, OS-A SEE TG, OS-A Platform TG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SBI DBTR extension (proof-of-concept not started)</a:t>
            </a:r>
            <a:br>
              <a:rPr lang="en-GB" sz="2000"/>
            </a:br>
            <a:endParaRPr sz="26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02" name="Google Shape;402;p62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ISA support for better virtualization performance</a:t>
            </a:r>
            <a:endParaRPr lang="en-GB"/>
          </a:p>
        </p:txBody>
      </p:sp>
      <p:sp>
        <p:nvSpPr>
          <p:cNvPr id="403" name="Google Shape;403;p62"/>
          <p:cNvSpPr txBox="1"/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 sz="2650"/>
              <a:t>Wait on reservation-set</a:t>
            </a:r>
            <a:endParaRPr sz="265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RISC-V ISA support to trap spin loops in Guest/VM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</a:t>
            </a:r>
            <a:r>
              <a:rPr lang="en-GB" sz="2000" u="sng"/>
              <a:t>Priv IC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Existing solution:</a:t>
            </a:r>
            <a:r>
              <a:rPr lang="en-GB" sz="2000"/>
              <a:t> Zawrs extension (frozen)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/>
              <a:t>Accelerating nested virtualization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RISC-V ISA support to reduce traps for nested virtualization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</a:t>
            </a:r>
            <a:r>
              <a:rPr lang="en-GB" sz="2000" u="sng"/>
              <a:t>Priv IC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None</a:t>
            </a:r>
            <a:br>
              <a:rPr lang="en-GB" sz="2000"/>
            </a:br>
            <a:endParaRPr sz="2000"/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GB"/>
              <a:t>Accelerating G-stage dirty page tracking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RISC-V ISA support for faster dirty page tracking in G-stage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Priv IC, </a:t>
            </a:r>
            <a:r>
              <a:rPr lang="en-GB" sz="2000" u="sng"/>
              <a:t>Virt Mem TG</a:t>
            </a:r>
            <a:endParaRPr sz="2000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None</a:t>
            </a:r>
            <a:br>
              <a:rPr lang="en-GB" sz="2000"/>
            </a:br>
            <a:endParaRPr lang="en-GB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10" name="Google Shape;410;p63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Non-ISA support for virtualization</a:t>
            </a:r>
            <a:endParaRPr lang="en-GB"/>
          </a:p>
        </p:txBody>
      </p:sp>
      <p:sp>
        <p:nvSpPr>
          <p:cNvPr id="411" name="Google Shape;411;p63"/>
          <p:cNvSpPr txBox="1"/>
          <p:nvPr>
            <p:ph type="body" idx="1"/>
          </p:nvPr>
        </p:nvSpPr>
        <p:spPr>
          <a:xfrm>
            <a:off x="489100" y="1379075"/>
            <a:ext cx="11296500" cy="52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Quality of service (QoS) for Guest/VM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Standard mechanism to provide QoS for Guest/VM (in-terms of memory bandwidth?)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Quality of service SIG, Priv IC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None</a:t>
            </a:r>
            <a:br>
              <a:rPr lang="en-GB" sz="2000"/>
            </a:br>
            <a:endParaRPr sz="2000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Interrupt controller with virtualization support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Standard interrupt controller which supports MSIs, wired interrupts, IPI virtualization and MSI virtualization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Existing solution:</a:t>
            </a:r>
            <a:r>
              <a:rPr lang="en-GB" sz="2000"/>
              <a:t> RISC-V Advanced interrupt architecture (AIA) (stable)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</a:t>
            </a:r>
            <a:r>
              <a:rPr lang="en-GB" sz="2000" u="sng"/>
              <a:t>AIA TG</a:t>
            </a:r>
            <a:r>
              <a:rPr lang="en-GB" sz="2000"/>
              <a:t>, IOMMU TG, OS-A Platforms TG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Proposal:</a:t>
            </a:r>
            <a:r>
              <a:rPr lang="en-GB" sz="2000"/>
              <a:t> None (Future AIA v2.0 may define virtualization for APLIC-only system ?)</a:t>
            </a:r>
            <a:br>
              <a:rPr lang="en-GB" sz="2000"/>
            </a:br>
            <a:endParaRPr sz="2000"/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SzPts val="2267"/>
              <a:buChar char="•"/>
            </a:pPr>
            <a:r>
              <a:rPr lang="en-GB"/>
              <a:t>IOMMU for device pass-through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Standard IOMMU which allow Guest/VM direct access to PCIe and MMIO devices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Existing solution:</a:t>
            </a:r>
            <a:r>
              <a:rPr lang="en-GB" sz="2000"/>
              <a:t> RISC-V IOMMU (stable)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b="1"/>
              <a:t>TGs/SIGs:</a:t>
            </a:r>
            <a:r>
              <a:rPr lang="en-GB" sz="2000"/>
              <a:t> Hypervisor SIG, AIA TG, </a:t>
            </a:r>
            <a:r>
              <a:rPr lang="en-GB" sz="2000" u="sng"/>
              <a:t>IOMMU TG</a:t>
            </a:r>
            <a:r>
              <a:rPr lang="en-GB" sz="2000"/>
              <a:t>, OS-A Platforms TG</a:t>
            </a:r>
            <a:endParaRPr lang="en-GB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18" name="Google Shape;418;p64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and status of virtualization gaps</a:t>
            </a:r>
            <a:endParaRPr lang="en-GB"/>
          </a:p>
        </p:txBody>
      </p:sp>
      <p:graphicFrame>
        <p:nvGraphicFramePr>
          <p:cNvPr id="419" name="Google Shape;419;p64"/>
          <p:cNvGraphicFramePr/>
          <p:nvPr/>
        </p:nvGraphicFramePr>
        <p:xfrm>
          <a:off x="683895" y="1515110"/>
          <a:ext cx="10771505" cy="3596640"/>
        </p:xfrm>
        <a:graphic>
          <a:graphicData uri="http://schemas.openxmlformats.org/drawingml/2006/table">
            <a:tbl>
              <a:tblPr>
                <a:noFill/>
                <a:tableStyleId>{C27CC5B7-B10F-49B9-A4FA-82E833913A68}</a:tableStyleId>
              </a:tblPr>
              <a:tblGrid>
                <a:gridCol w="5029200"/>
                <a:gridCol w="1019175"/>
                <a:gridCol w="1240155"/>
                <a:gridCol w="968375"/>
                <a:gridCol w="1255395"/>
                <a:gridCol w="125920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Virtualization Gap/Topic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Area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TG/IC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Priority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Status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PoC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Improved early boot time prints</a:t>
                      </a:r>
                      <a:endParaRPr lang="en-GB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AB42A"/>
                          </a:solidFill>
                        </a:rPr>
                        <a:t>Draft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Steal time accounting</a:t>
                      </a:r>
                      <a:endParaRPr lang="en-GB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High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AB42A"/>
                          </a:solidFill>
                        </a:rPr>
                        <a:t>Draft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</a:rPr>
                        <a:t>InProgress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Time scaling</a:t>
                      </a:r>
                      <a:endParaRPr lang="en-GB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Low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Proposal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67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Async page faults (needs software software events)</a:t>
                      </a:r>
                      <a:endParaRPr lang="en-GB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04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Supervisor software events (for both Host and Guest/VM)</a:t>
                      </a:r>
                      <a:endParaRPr lang="en-GB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Scalable confidential compute architecture (CoVE/AP-TEE)</a:t>
                      </a:r>
                      <a:endParaRPr lang="en-GB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AP-TEE TG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AB42A"/>
                          </a:solidFill>
                        </a:rPr>
                        <a:t>Draft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PMU snapshot (for both Host and Guest/VM)</a:t>
                      </a:r>
                      <a:endParaRPr lang="en-GB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</a:t>
                      </a:r>
                      <a:r>
                        <a:rPr lang="en-GB" b="1"/>
                        <a:t>TG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AB42A"/>
                          </a:solidFill>
                        </a:rPr>
                        <a:t>Draft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Native debugging (for both Host and Guest/VM)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Debug</a:t>
                      </a:r>
                      <a:r>
                        <a:rPr lang="en-GB" b="1"/>
                        <a:t> 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AB42A"/>
                          </a:solidFill>
                        </a:rPr>
                        <a:t>Draft</a:t>
                      </a:r>
                      <a:endParaRPr b="1">
                        <a:solidFill>
                          <a:srgbClr val="FAB42A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</a:rPr>
                        <a:t>InProgress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26" name="Google Shape;426;p65"/>
          <p:cNvSpPr txBox="1"/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and status of virtualization gaps</a:t>
            </a:r>
            <a:endParaRPr lang="en-GB"/>
          </a:p>
        </p:txBody>
      </p:sp>
      <p:graphicFrame>
        <p:nvGraphicFramePr>
          <p:cNvPr id="427" name="Google Shape;427;p65"/>
          <p:cNvGraphicFramePr/>
          <p:nvPr>
            <p:custDataLst>
              <p:tags r:id="rId1"/>
            </p:custDataLst>
          </p:nvPr>
        </p:nvGraphicFramePr>
        <p:xfrm>
          <a:off x="692785" y="1515110"/>
          <a:ext cx="11181715" cy="2804160"/>
        </p:xfrm>
        <a:graphic>
          <a:graphicData uri="http://schemas.openxmlformats.org/drawingml/2006/table">
            <a:tbl>
              <a:tblPr>
                <a:noFill/>
                <a:tableStyleId>{C27CC5B7-B10F-49B9-A4FA-82E833913A68}</a:tableStyleId>
              </a:tblPr>
              <a:tblGrid>
                <a:gridCol w="5025390"/>
                <a:gridCol w="1017905"/>
                <a:gridCol w="1153160"/>
                <a:gridCol w="1704340"/>
                <a:gridCol w="1189355"/>
                <a:gridCol w="109156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Direction</a:t>
                      </a:r>
                      <a:endParaRPr lang="en-US"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Area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Feature</a:t>
                      </a:r>
                      <a:endParaRPr lang="en-US"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Differences</a:t>
                      </a:r>
                      <a:endParaRPr lang="en-GB"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Status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PoC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Wait on reservation-set (Zawrs)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ISA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Priv IC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High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Frozen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Accelerating nested virtualization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SBI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PRS 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AB42A"/>
                          </a:solidFill>
                        </a:rPr>
                        <a:t>Draft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Accelerating G-stage dirty page tracking</a:t>
                      </a:r>
                      <a:endParaRPr lang="en-GB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ISA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Priv IC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Low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Quality-of-service (QoS) for Guest/VM</a:t>
                      </a:r>
                      <a:endParaRPr lang="en-GB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Non-ISA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—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Medium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NotStarted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Interrupt controller with virtualization support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Non-ISA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AIA 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High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Frozen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IOMMU for device pass-through</a:t>
                      </a:r>
                      <a:endParaRPr lang="en-GB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Non-ISA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IOMMU TG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High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Frozen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80*220"/>
  <p:tag name="TABLE_ENDDRAG_RECT" val="54*119*880*220"/>
</p:tagLst>
</file>

<file path=ppt/tags/tag2.xml><?xml version="1.0" encoding="utf-8"?>
<p:tagLst xmlns:p="http://schemas.openxmlformats.org/presentationml/2006/main">
  <p:tag name="commondata" val="eyJoZGlkIjoiZGRkNWQ2MWQ4ZjA0ZjI1NjkxNDM5MTY1NDc2YmQ1OGQifQ=="/>
</p:tagLst>
</file>

<file path=ppt/theme/theme1.xml><?xml version="1.0" encoding="utf-8"?>
<a:theme xmlns:a="http://schemas.openxmlformats.org/drawingml/2006/main" name="ParLab Template">
  <a:themeElements>
    <a:clrScheme name="ParLabSlide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0A6B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arLab Template">
  <a:themeElements>
    <a:clrScheme name="ParLabSlide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7111</Words>
  <Application>WPS Presentation</Application>
  <PresentationFormat/>
  <Paragraphs>427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8" baseType="lpstr">
      <vt:lpstr>Arial</vt:lpstr>
      <vt:lpstr>SimSun</vt:lpstr>
      <vt:lpstr>Wingdings</vt:lpstr>
      <vt:lpstr>Arial</vt:lpstr>
      <vt:lpstr>Nimbus Roman No9 L</vt:lpstr>
      <vt:lpstr>Arial Narrow</vt:lpstr>
      <vt:lpstr>Merriweather Sans</vt:lpstr>
      <vt:lpstr>Helvetica Neue</vt:lpstr>
      <vt:lpstr>Gubbi</vt:lpstr>
      <vt:lpstr>Open Sans SemiBold</vt:lpstr>
      <vt:lpstr>Open Sans</vt:lpstr>
      <vt:lpstr>Century Gothic</vt:lpstr>
      <vt:lpstr>Calibri</vt:lpstr>
      <vt:lpstr>DejaVu Sans</vt:lpstr>
      <vt:lpstr>Microsoft YaHei</vt:lpstr>
      <vt:lpstr>Droid Sans Fallback</vt:lpstr>
      <vt:lpstr>Arial Unicode MS</vt:lpstr>
      <vt:lpstr>SimSun</vt:lpstr>
      <vt:lpstr>SimSun</vt:lpstr>
      <vt:lpstr>FreeSans</vt:lpstr>
      <vt:lpstr>ParLab Template</vt:lpstr>
      <vt:lpstr>Simple Light</vt:lpstr>
      <vt:lpstr>ParLab Template</vt:lpstr>
      <vt:lpstr>PowerPoint 演示文稿</vt:lpstr>
      <vt:lpstr>Survey of RISC-V virtualization gaps</vt:lpstr>
      <vt:lpstr>SBI (or Paravirt) support for virtualization</vt:lpstr>
      <vt:lpstr>SBI (or Paravirt) support for virtualization</vt:lpstr>
      <vt:lpstr>SBI (or Paravirt) support for virtualization</vt:lpstr>
      <vt:lpstr>ISA support for better virtualization performance</vt:lpstr>
      <vt:lpstr>Non-ISA support for virtualization</vt:lpstr>
      <vt:lpstr>Summary and status of virtualization gaps</vt:lpstr>
      <vt:lpstr>Summary and status of virtualization gaps</vt:lpstr>
      <vt:lpstr>KVM_CONFIG_*/KVM_IOCTL_*</vt:lpstr>
      <vt:lpstr>Linux mainline bug</vt:lpstr>
      <vt:lpstr>The difference in pure software in kernel</vt:lpstr>
      <vt:lpstr>KVM API diff on x86/arm64/riscv</vt:lpstr>
      <vt:lpstr>KVM_CAP_xyz</vt:lpstr>
      <vt:lpstr>Kernel selftests: tools/testing/selftests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zq</cp:lastModifiedBy>
  <cp:revision>123</cp:revision>
  <dcterms:created xsi:type="dcterms:W3CDTF">2024-09-23T07:51:08Z</dcterms:created>
  <dcterms:modified xsi:type="dcterms:W3CDTF">2024-09-23T07:51:08Z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AF74BFA24D11419AA0053F6B4312F1CC_12</vt:lpwstr>
  </property>
  <property fmtid="{D5CDD505-2E9C-101B-9397-08002B2CF9AE}" pid="3" name="KSOProductBuildVer">
    <vt:lpwstr>1033-11.1.0.11719</vt:lpwstr>
  </property>
</Properties>
</file>